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0" r:id="rId2"/>
    <p:sldId id="773" r:id="rId3"/>
    <p:sldId id="774" r:id="rId4"/>
    <p:sldId id="555" r:id="rId5"/>
    <p:sldId id="699" r:id="rId6"/>
    <p:sldId id="700" r:id="rId7"/>
    <p:sldId id="731" r:id="rId8"/>
    <p:sldId id="732" r:id="rId9"/>
    <p:sldId id="706" r:id="rId10"/>
    <p:sldId id="515" r:id="rId11"/>
    <p:sldId id="767" r:id="rId12"/>
    <p:sldId id="768" r:id="rId13"/>
    <p:sldId id="565" r:id="rId14"/>
    <p:sldId id="516" r:id="rId15"/>
    <p:sldId id="444" r:id="rId16"/>
    <p:sldId id="443" r:id="rId17"/>
    <p:sldId id="457" r:id="rId18"/>
    <p:sldId id="512" r:id="rId19"/>
    <p:sldId id="772" r:id="rId20"/>
    <p:sldId id="544" r:id="rId21"/>
    <p:sldId id="423" r:id="rId22"/>
    <p:sldId id="422" r:id="rId23"/>
    <p:sldId id="424" r:id="rId24"/>
    <p:sldId id="761" r:id="rId25"/>
    <p:sldId id="456" r:id="rId26"/>
    <p:sldId id="759" r:id="rId27"/>
    <p:sldId id="425" r:id="rId28"/>
    <p:sldId id="684" r:id="rId29"/>
    <p:sldId id="760" r:id="rId30"/>
    <p:sldId id="450" r:id="rId31"/>
    <p:sldId id="316" r:id="rId32"/>
    <p:sldId id="401" r:id="rId33"/>
    <p:sldId id="682" r:id="rId34"/>
    <p:sldId id="33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F9D81-5520-4958-9BAF-3FDA4D72863D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D5BDD-6D9F-4244-BF7C-69112C14CB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518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>
            <a:extLst>
              <a:ext uri="{FF2B5EF4-FFF2-40B4-BE49-F238E27FC236}">
                <a16:creationId xmlns:a16="http://schemas.microsoft.com/office/drawing/2014/main" xmlns="" id="{C7DA179C-BDC0-F9EA-76A1-B868DEDBB9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Notes Placeholder 2">
            <a:extLst>
              <a:ext uri="{FF2B5EF4-FFF2-40B4-BE49-F238E27FC236}">
                <a16:creationId xmlns:a16="http://schemas.microsoft.com/office/drawing/2014/main" xmlns="" id="{21247598-5CAA-6B2D-5198-C286C779A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5940" name="Slide Number Placeholder 3">
            <a:extLst>
              <a:ext uri="{FF2B5EF4-FFF2-40B4-BE49-F238E27FC236}">
                <a16:creationId xmlns:a16="http://schemas.microsoft.com/office/drawing/2014/main" xmlns="" id="{4537DF75-83F9-3A2E-8D35-D2A68E6B5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41D0EB-F485-4FC1-A15A-B522AF8F9B46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CBE3C-5D95-2126-F609-8778CA058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91B308-919C-4CDF-AA8E-CD3BBFD2B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6808E0-DB5A-15AB-928A-9A36848A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286C9D-4A5C-8C76-06B1-0948CDDD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05FCF8-17D6-4D5E-8518-3B406A1C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51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D3E19-0039-6C87-7E18-B1ADC9BE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B1F36-942F-9449-A1AD-964269526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30800C-5BEE-37FC-A34A-4FCCA181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28AE05-D17E-0779-082F-00487CD6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22C8A1-94EC-6B5F-E393-3F2F4DD4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5884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E6C826-FC44-946B-98A5-E7757978C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6C7521-A0B3-3DA4-A582-3C1E2463F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BE0B2-2D92-AB74-B00A-DAF5CCB4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092D0-C443-D30B-C3E5-A37218EF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1DCEEF-745E-E109-62A9-71B617CD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1820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BDAC6-F807-87C0-3650-F8F040A4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B747FE-A161-CE43-863A-5DFC3F5D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B25D9-3299-64E3-67CF-4D4E499D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669338A-8BFD-46E9-8AD8-8D3370F79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49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EBAA0-611C-4F9A-AD14-4B302149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7263FF-FC1C-04E8-DF06-3943BE0A7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C38DB7-401D-6705-2230-65BDB5D1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B01D1-D9FC-3F0D-521F-4F406935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F9E1AB-9B7B-2A0E-3AF1-F354CFD4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7882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F905D-F73B-7C4C-CF69-0BCB53B7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61C159-1775-314E-FE79-13617CB1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95506-9019-67F9-B699-E7DF1ADD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8E8C0E-4DA7-65B2-4BFB-5E2AE2BA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7AB112-8BAA-D22E-B7A5-95E1B516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077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D0BC7-83BD-67F9-8A7C-7E32E031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4B665A-BD7E-3CC2-2E8B-93E6547FC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148F17-B8D9-D4B8-6ADD-C00673E63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4B50DE-6D9C-9F9E-26A4-043664EA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1D540-6843-16C3-4C15-96AC8266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8CAFC-B86E-4437-4B46-B4BE9433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350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5428C-80B5-9370-2FBC-9A4D1CFB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E6851-4526-DEEC-0956-CE181814A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380067-7BF5-2FA7-7452-6459DD15E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92C6D3-862B-D3C5-2376-C911E7435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F116F1-8BCB-3973-DAC6-EDA7FC4B2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C41AE4-3D96-74CA-2847-EA211D2F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2BA554-20B5-F5D3-D01A-60E61EEA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AF76CE-31CE-8DFF-E6DD-A7ECF548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4851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E8867-E710-9EA5-EE5C-9F443607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EC9A02-2D97-D25A-2828-91E30A37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29FB4C-0BAF-9DB8-8C3A-CB96812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261B53-4681-68E1-50E4-249F5A64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426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1074FA-149E-E783-96FF-D2FFA781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6FB857-3D10-F62B-5DED-99D806A8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032442-1DDC-E596-4F68-89F5993D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177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938B4-0537-45DB-AD9D-CBC78C67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8A41C-6793-CF61-2AFE-1E0496AD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25CF6D-99ED-612E-AC5E-158D17034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566777-EDC5-AA95-FDF4-E5A58868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BEC4BA-3EC5-EEFB-DA6E-FC1D6ADF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204B42-9074-5CB3-381C-F955EA44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41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BB245-D8EC-89F8-76EA-155F3A35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92642C-5175-A79B-B638-CE6665944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8650E7-3FA5-424C-DD5E-96D33FF8D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E119DC-841C-6E19-8454-6A5AD91D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3FB614-4A81-F14D-F826-EE02FE52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497C54-EC22-6CD5-742D-1D2E1895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509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A014D9-2808-663A-9D33-3C1FABF4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BCEF99-282F-AE1C-37F8-608C6033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E5630F-41F9-3CE5-2F86-1062A33A4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A3AA-4AB6-418E-A9D1-20872DA56505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66ED3-F20E-174B-6D38-0AD97E4FD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EDA7A0-57FA-C6B0-0B72-A20E98652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A6D7-19D0-42B9-8C3F-EFA3F5CAFF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850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1">
            <a:extLst>
              <a:ext uri="{FF2B5EF4-FFF2-40B4-BE49-F238E27FC236}">
                <a16:creationId xmlns:a16="http://schemas.microsoft.com/office/drawing/2014/main" xmlns="" id="{F3B6BDC4-4C2D-0515-6DB5-9BCC43C98C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400" b="1" dirty="0"/>
              <a:t>Endodontic instruments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DEPARTMENT OF CONSERVATIVE DENTISTRY AND ENDODONTICS</a:t>
            </a:r>
            <a:endParaRPr lang="en-IN" altLang="en-US" dirty="0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xmlns="" id="{35B3A50D-6BB9-48D5-38D5-F9CD3B586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r>
              <a:rPr lang="en-US" altLang="en-US" sz="3600" b="1"/>
              <a:t>RUNGTA COLLEGE OF DENTAL SCIENCES AND RESEARCH</a:t>
            </a:r>
            <a:endParaRPr lang="en-IN" altLang="en-US" sz="3600" b="1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xmlns="" id="{BA0AC6DC-9B66-30F6-D848-F764430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Content Placeholder 1">
            <a:extLst>
              <a:ext uri="{FF2B5EF4-FFF2-40B4-BE49-F238E27FC236}">
                <a16:creationId xmlns:a16="http://schemas.microsoft.com/office/drawing/2014/main" xmlns="" id="{84BBCD69-7308-18DA-DEE7-2EB3850B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200"/>
              <a:t>Taper</a:t>
            </a:r>
          </a:p>
          <a:p>
            <a:r>
              <a:rPr lang="en-GB" altLang="en-US" sz="3200"/>
              <a:t>Flute design</a:t>
            </a:r>
          </a:p>
          <a:p>
            <a:r>
              <a:rPr lang="en-GB" altLang="en-US" sz="3200"/>
              <a:t>Rake angle</a:t>
            </a:r>
          </a:p>
          <a:p>
            <a:r>
              <a:rPr lang="en-GB" altLang="en-US" sz="3200"/>
              <a:t>Helical flute angle</a:t>
            </a:r>
          </a:p>
          <a:p>
            <a:r>
              <a:rPr lang="en-GB" altLang="en-US" sz="3200"/>
              <a:t>Core diameter /flute depth</a:t>
            </a:r>
          </a:p>
          <a:p>
            <a:r>
              <a:rPr lang="en-GB" altLang="en-US" sz="3200"/>
              <a:t>Tip Geometry</a:t>
            </a:r>
          </a:p>
          <a:p>
            <a:r>
              <a:rPr lang="en-GB" altLang="en-US" sz="3200"/>
              <a:t>Radial lands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616EEF6-2C7F-2646-3BF5-25B49A07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Rotary instruments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6">
            <a:extLst>
              <a:ext uri="{FF2B5EF4-FFF2-40B4-BE49-F238E27FC236}">
                <a16:creationId xmlns:a16="http://schemas.microsoft.com/office/drawing/2014/main" xmlns="" id="{D96686A1-AC6F-9753-5C39-93A0BAB7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49614"/>
            <a:ext cx="4554538" cy="3608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7939" name="Picture 5">
            <a:extLst>
              <a:ext uri="{FF2B5EF4-FFF2-40B4-BE49-F238E27FC236}">
                <a16:creationId xmlns:a16="http://schemas.microsoft.com/office/drawing/2014/main" xmlns="" id="{E545521F-65F1-83B7-9827-4BB050B2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276600"/>
            <a:ext cx="4659312" cy="358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7940" name="Picture 7">
            <a:extLst>
              <a:ext uri="{FF2B5EF4-FFF2-40B4-BE49-F238E27FC236}">
                <a16:creationId xmlns:a16="http://schemas.microsoft.com/office/drawing/2014/main" xmlns="" id="{D244BCBE-DEE8-0572-E499-7A9A5F73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75640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Documents and Settings\hp\Desktop\New Folder (5)\IMG_3429.JPG">
            <a:extLst>
              <a:ext uri="{FF2B5EF4-FFF2-40B4-BE49-F238E27FC236}">
                <a16:creationId xmlns:a16="http://schemas.microsoft.com/office/drawing/2014/main" xmlns="" id="{FDE86EE9-BB7D-2858-0207-4D556738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58764"/>
            <a:ext cx="72898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>
            <a:extLst>
              <a:ext uri="{FF2B5EF4-FFF2-40B4-BE49-F238E27FC236}">
                <a16:creationId xmlns:a16="http://schemas.microsoft.com/office/drawing/2014/main" xmlns="" id="{C9167C12-037E-EB72-C201-16D2810E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800"/>
              <a:t>Dr. Johnson classified all rotary instruments as having: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11B455-6FAC-8899-86A5-21BE1B1048F3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1524000"/>
          <a:ext cx="8686800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Active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Semiactive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Passive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K-Type Configuration</a:t>
                      </a:r>
                    </a:p>
                    <a:p>
                      <a:pPr algn="l"/>
                      <a:r>
                        <a:rPr lang="en-US" sz="2400" dirty="0" err="1"/>
                        <a:t>PowR</a:t>
                      </a:r>
                      <a:r>
                        <a:rPr lang="en-US" sz="2400" dirty="0"/>
                        <a:t>,  </a:t>
                      </a:r>
                      <a:r>
                        <a:rPr lang="en-US" sz="2400" dirty="0" err="1"/>
                        <a:t>Flexmaster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RaCe</a:t>
                      </a:r>
                      <a:r>
                        <a:rPr lang="en-US" sz="2400" dirty="0"/>
                        <a:t> HERO, </a:t>
                      </a:r>
                      <a:r>
                        <a:rPr lang="en-US" sz="2400" dirty="0" err="1"/>
                        <a:t>ProTaper</a:t>
                      </a:r>
                      <a:r>
                        <a:rPr lang="en-US" sz="2400" dirty="0"/>
                        <a:t>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Quantec</a:t>
                      </a:r>
                      <a:r>
                        <a:rPr lang="en-US" sz="2400" dirty="0"/>
                        <a:t>,</a:t>
                      </a:r>
                    </a:p>
                    <a:p>
                      <a:pPr algn="l"/>
                      <a:r>
                        <a:rPr lang="en-US" sz="2400" dirty="0" err="1"/>
                        <a:t>ProTaper</a:t>
                      </a:r>
                      <a:r>
                        <a:rPr lang="en-US" sz="2400" baseline="0" dirty="0"/>
                        <a:t> Universal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U-File, </a:t>
                      </a:r>
                      <a:r>
                        <a:rPr lang="en-US" sz="2400" dirty="0" err="1"/>
                        <a:t>LightSpeed</a:t>
                      </a:r>
                      <a:r>
                        <a:rPr lang="en-US" sz="2400" dirty="0"/>
                        <a:t>, Rotary GT,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 err="1"/>
                        <a:t>ProFile</a:t>
                      </a:r>
                      <a:r>
                        <a:rPr lang="en-US" sz="2400" dirty="0"/>
                        <a:t>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Actively pulled in canal </a:t>
                      </a:r>
                      <a:r>
                        <a:rPr lang="en-US" sz="2400" baseline="0" dirty="0"/>
                        <a:t>when rotated &amp; Cuts Dentin</a:t>
                      </a:r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Slowly pulled in canal &amp; Cuts Dentin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Content Placeholder 1">
            <a:extLst>
              <a:ext uri="{FF2B5EF4-FFF2-40B4-BE49-F238E27FC236}">
                <a16:creationId xmlns:a16="http://schemas.microsoft.com/office/drawing/2014/main" xmlns="" id="{F1AA0DA5-08CB-23C2-8226-434298F5D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/>
              <a:t>Three design groups need to be analyzed separately: 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4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400"/>
              <a:t>Group I	LightSpeed; 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4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400"/>
              <a:t>Group II	Rotary instruments with #.04 and #.06 tapers, 		which includes the ProFile and many other models 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24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400"/>
              <a:t>Group III	Rotary instruments with specific design changes, 		such as the ProTaper and RaCe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8D7916-005B-1465-BF09-AE71DF64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Content Placeholder 1">
            <a:extLst>
              <a:ext uri="{FF2B5EF4-FFF2-40B4-BE49-F238E27FC236}">
                <a16:creationId xmlns:a16="http://schemas.microsoft.com/office/drawing/2014/main" xmlns="" id="{44581746-31EB-FE18-7468-73980BED5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1"/>
            <a:ext cx="8686800" cy="4525963"/>
          </a:xfrm>
        </p:spPr>
        <p:txBody>
          <a:bodyPr/>
          <a:lstStyle/>
          <a:p>
            <a:r>
              <a:rPr lang="en-US" altLang="en-US" sz="1800" b="1"/>
              <a:t>Post-instrumentation shape of curved canals was superior when prepared withflexible stainless steel instruments than with conventional files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(Briseno &amp; Sonnabend 1991, Al-Omari </a:t>
            </a:r>
            <a:r>
              <a:rPr lang="en-US" altLang="en-US" sz="1800" i="1"/>
              <a:t>et al </a:t>
            </a:r>
            <a:r>
              <a:rPr lang="en-US" altLang="en-US" sz="1800"/>
              <a:t>. 1992).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800"/>
          </a:p>
          <a:p>
            <a:r>
              <a:rPr lang="en-US" altLang="en-US" sz="1800" b="1"/>
              <a:t>Instruments are less prone to fracture when rotational speed is decreased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Deitz DB et al: Effect of rotational speed on breakage of NiTi rotary files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 </a:t>
            </a:r>
            <a:r>
              <a:rPr lang="en-US" altLang="en-US" sz="1800" i="1"/>
              <a:t>J Endod 26:68, 2000.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Gabel WP et al: Effect of rotational speed on NiTi file distortion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 </a:t>
            </a:r>
            <a:r>
              <a:rPr lang="en-US" altLang="en-US" sz="1800" i="1"/>
              <a:t>J Endod 25:752, 2000.</a:t>
            </a:r>
          </a:p>
          <a:p>
            <a:pPr>
              <a:buFont typeface="Wingdings 3" panose="05040102010807070707" pitchFamily="18" charset="2"/>
              <a:buNone/>
            </a:pPr>
            <a:endParaRPr lang="en-GB" altLang="en-US" sz="1800" i="1"/>
          </a:p>
          <a:p>
            <a:r>
              <a:rPr lang="en-US" altLang="en-US" sz="1800" b="1"/>
              <a:t>Type of handpiece is not important as the force applied &amp; operational speed used</a:t>
            </a:r>
          </a:p>
          <a:p>
            <a:endParaRPr lang="en-US" altLang="en-US" sz="1800" i="1"/>
          </a:p>
          <a:p>
            <a:pPr>
              <a:buFont typeface="Wingdings 3" panose="05040102010807070707" pitchFamily="18" charset="2"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Content Placeholder 2">
            <a:extLst>
              <a:ext uri="{FF2B5EF4-FFF2-40B4-BE49-F238E27FC236}">
                <a16:creationId xmlns:a16="http://schemas.microsoft.com/office/drawing/2014/main" xmlns="" id="{D093128D-D2AE-9E2E-CEB3-4F154A4F6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/>
              <a:t>The efficacy of ultrasonic irrigation to remove artificially placed dentine debris from human root canals prepared using instruments of varying taper</a:t>
            </a:r>
          </a:p>
          <a:p>
            <a:pPr>
              <a:buFont typeface="Wingdings 3" panose="05040102010807070707" pitchFamily="18" charset="2"/>
              <a:buNone/>
            </a:pPr>
            <a:r>
              <a:rPr lang="fr-FR" altLang="en-US" sz="2400"/>
              <a:t>IEJ, 38, 764–768, 2005</a:t>
            </a:r>
          </a:p>
          <a:p>
            <a:pPr>
              <a:buFont typeface="Wingdings 3" panose="05040102010807070707" pitchFamily="18" charset="2"/>
              <a:buNone/>
            </a:pPr>
            <a:r>
              <a:rPr lang="nl-NL" altLang="en-US" sz="2400"/>
              <a:t>L. W. M. van der Sluis, M-K. Wu &amp; P. R. Wesselink</a:t>
            </a:r>
          </a:p>
          <a:p>
            <a:pPr>
              <a:buFont typeface="Wingdings 3" panose="05040102010807070707" pitchFamily="18" charset="2"/>
              <a:buNone/>
            </a:pPr>
            <a:endParaRPr lang="nl-NL" altLang="en-US" sz="2400"/>
          </a:p>
          <a:p>
            <a:pPr>
              <a:buFont typeface="Wingdings 3" panose="05040102010807070707" pitchFamily="18" charset="2"/>
              <a:buNone/>
            </a:pPr>
            <a:endParaRPr lang="nl-NL" altLang="en-US" sz="2400"/>
          </a:p>
          <a:p>
            <a:endParaRPr lang="en-US" alt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63A19-9887-100B-2B79-1ED3AD0F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CF1CFD8-D94D-F541-5471-08D9896A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3200" dirty="0"/>
              <a:t>INCREASED TAPER =INCREASED EFFICIENCY</a:t>
            </a:r>
            <a:endParaRPr lang="en-US" sz="3200" dirty="0"/>
          </a:p>
        </p:txBody>
      </p:sp>
      <p:pic>
        <p:nvPicPr>
          <p:cNvPr id="174083" name="Picture 2">
            <a:extLst>
              <a:ext uri="{FF2B5EF4-FFF2-40B4-BE49-F238E27FC236}">
                <a16:creationId xmlns:a16="http://schemas.microsoft.com/office/drawing/2014/main" xmlns="" id="{D4CE218C-22C4-B20E-A539-7CECAC63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65550"/>
            <a:ext cx="46609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01">
            <a:extLst>
              <a:ext uri="{FF2B5EF4-FFF2-40B4-BE49-F238E27FC236}">
                <a16:creationId xmlns:a16="http://schemas.microsoft.com/office/drawing/2014/main" xmlns="" id="{80A14AE5-5641-14AB-9DB4-E6EFBB5C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8204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Rectangle 3">
            <a:extLst>
              <a:ext uri="{FF2B5EF4-FFF2-40B4-BE49-F238E27FC236}">
                <a16:creationId xmlns:a16="http://schemas.microsoft.com/office/drawing/2014/main" xmlns="" id="{077504D4-2FB9-5959-6A7A-6574B7CD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801" y="1143001"/>
            <a:ext cx="104868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900">
                <a:solidFill>
                  <a:srgbClr val="99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12%</a:t>
            </a:r>
          </a:p>
        </p:txBody>
      </p:sp>
      <p:sp>
        <p:nvSpPr>
          <p:cNvPr id="174086" name="Rectangle 4">
            <a:extLst>
              <a:ext uri="{FF2B5EF4-FFF2-40B4-BE49-F238E27FC236}">
                <a16:creationId xmlns:a16="http://schemas.microsoft.com/office/drawing/2014/main" xmlns="" id="{E4A97A82-F310-1523-B50E-F3FBE9A50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143001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174087" name="Rectangle 5">
            <a:extLst>
              <a:ext uri="{FF2B5EF4-FFF2-40B4-BE49-F238E27FC236}">
                <a16:creationId xmlns:a16="http://schemas.microsoft.com/office/drawing/2014/main" xmlns="" id="{A1C2F75D-04DD-E4E7-64B2-BDEF29F0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14300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99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4%</a:t>
            </a:r>
          </a:p>
        </p:txBody>
      </p:sp>
      <p:sp>
        <p:nvSpPr>
          <p:cNvPr id="174088" name="Rectangle 6">
            <a:extLst>
              <a:ext uri="{FF2B5EF4-FFF2-40B4-BE49-F238E27FC236}">
                <a16:creationId xmlns:a16="http://schemas.microsoft.com/office/drawing/2014/main" xmlns="" id="{7E04A2B3-614F-EA66-D5D5-A0A17B35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9" y="1143000"/>
            <a:ext cx="811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99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6%</a:t>
            </a:r>
          </a:p>
        </p:txBody>
      </p:sp>
      <p:sp>
        <p:nvSpPr>
          <p:cNvPr id="174089" name="Rectangle 7">
            <a:extLst>
              <a:ext uri="{FF2B5EF4-FFF2-40B4-BE49-F238E27FC236}">
                <a16:creationId xmlns:a16="http://schemas.microsoft.com/office/drawing/2014/main" xmlns="" id="{EF88D23C-6E70-8C94-935D-48CE9ED7D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14300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</a:p>
        </p:txBody>
      </p:sp>
      <p:sp>
        <p:nvSpPr>
          <p:cNvPr id="174090" name="Rectangle 8">
            <a:extLst>
              <a:ext uri="{FF2B5EF4-FFF2-40B4-BE49-F238E27FC236}">
                <a16:creationId xmlns:a16="http://schemas.microsoft.com/office/drawing/2014/main" xmlns="" id="{B1309D4C-9BCE-8BCD-BCF7-06C271C7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1143001"/>
            <a:ext cx="1116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Content Placeholder 1">
            <a:extLst>
              <a:ext uri="{FF2B5EF4-FFF2-40B4-BE49-F238E27FC236}">
                <a16:creationId xmlns:a16="http://schemas.microsoft.com/office/drawing/2014/main" xmlns="" id="{E9F1C405-74F5-9D47-DCB4-9D2823337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5400"/>
            <a:ext cx="8763000" cy="5410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Some observations from the study follow: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1. </a:t>
            </a:r>
            <a:r>
              <a:rPr lang="en-US" altLang="en-US" sz="1800">
                <a:solidFill>
                  <a:srgbClr val="FF0000"/>
                </a:solidFill>
              </a:rPr>
              <a:t>Tip design has a strong influence on the final canal shape.</a:t>
            </a:r>
          </a:p>
          <a:p>
            <a:r>
              <a:rPr lang="en-US" altLang="en-US" sz="1800"/>
              <a:t>Modified biconical tips(Flex-R)lead to better instrumentation results.</a:t>
            </a:r>
          </a:p>
          <a:p>
            <a:r>
              <a:rPr lang="en-US" altLang="en-US" sz="1800"/>
              <a:t>Instruments with biconical-shaped tips are an improvement over instruments with pyramidal or conical “conventional” tips.</a:t>
            </a:r>
          </a:p>
          <a:p>
            <a:endParaRPr lang="en-US" altLang="en-US" sz="18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2. The </a:t>
            </a:r>
            <a:r>
              <a:rPr lang="en-US" altLang="en-US" sz="1800">
                <a:solidFill>
                  <a:srgbClr val="FF0000"/>
                </a:solidFill>
              </a:rPr>
              <a:t>incremental shaping </a:t>
            </a:r>
            <a:r>
              <a:rPr lang="en-US" altLang="en-US" sz="1800"/>
              <a:t>of the crown-down technique depends on the performance of an instrument’s tip and requires selection of instruments that provide exceptional guidance.</a:t>
            </a:r>
          </a:p>
          <a:p>
            <a:r>
              <a:rPr lang="en-US" altLang="en-US" sz="1800"/>
              <a:t>Instruments with sharp transition angles, and particularly, instruments with pyramidal shapes are undesirable.</a:t>
            </a:r>
          </a:p>
          <a:p>
            <a:endParaRPr lang="en-US" altLang="en-US" sz="18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3. Tip design affects the ease with which a canal can be shaped.</a:t>
            </a:r>
          </a:p>
          <a:p>
            <a:r>
              <a:rPr lang="en-US" altLang="en-US" sz="1800"/>
              <a:t>Ledges are more frequent with pyramidal-shaped tips.</a:t>
            </a:r>
          </a:p>
          <a:p>
            <a:r>
              <a:rPr lang="en-US" altLang="en-US" sz="1800"/>
              <a:t>Transportation is common with conical and pyramidal-shaped tips.</a:t>
            </a:r>
          </a:p>
          <a:p>
            <a:r>
              <a:rPr lang="en-US" altLang="en-US" sz="1800">
                <a:solidFill>
                  <a:srgbClr val="FF0000"/>
                </a:solidFill>
              </a:rPr>
              <a:t>The best shapes resulted from use of a biconical-shaped file tip</a:t>
            </a:r>
            <a:r>
              <a:rPr lang="en-US" altLang="en-US" sz="1800"/>
              <a:t>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4289F7C-70A4-A00C-1913-2B25DC68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Crown-Down Tip Design and Shaping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Teresa Ponce de Leon Del Bello,, Nancy Wang,, and James B. Roane,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Journal Of Endodontics Vol. 29, NO. 8, August 2003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>
            <a:extLst>
              <a:ext uri="{FF2B5EF4-FFF2-40B4-BE49-F238E27FC236}">
                <a16:creationId xmlns:a16="http://schemas.microsoft.com/office/drawing/2014/main" xmlns="" id="{3DF7DBFF-2B19-F880-802D-9D96D32021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19401" y="0"/>
            <a:ext cx="6708775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6B315AD-B566-3F8D-5A8E-0624E7001E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ubtitle 1">
            <a:extLst>
              <a:ext uri="{FF2B5EF4-FFF2-40B4-BE49-F238E27FC236}">
                <a16:creationId xmlns:a16="http://schemas.microsoft.com/office/drawing/2014/main" xmlns="" id="{729E263D-BA1D-EDE3-996A-0F4B8A8C39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altLang="en-US" sz="1800"/>
          </a:p>
          <a:p>
            <a:endParaRPr lang="en-I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777FA36-05BC-1375-1CEC-3A7E66BFF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47559"/>
              </p:ext>
            </p:extLst>
          </p:nvPr>
        </p:nvGraphicFramePr>
        <p:xfrm>
          <a:off x="1905000" y="2514600"/>
          <a:ext cx="8305800" cy="2840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301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History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986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/>
                        <a:t>Kerr engine drills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5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GG burs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>
            <a:extLst>
              <a:ext uri="{FF2B5EF4-FFF2-40B4-BE49-F238E27FC236}">
                <a16:creationId xmlns:a16="http://schemas.microsoft.com/office/drawing/2014/main" xmlns="" id="{F9E1FCFF-FB4E-7852-BF50-682AD644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7225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xmlns="" id="{221DFAFF-F692-65FE-6E38-BC6A259C1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"/>
            <a:ext cx="52578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xmlns="" id="{28AB17AE-7184-D24F-B2BD-7C0612EE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114800"/>
            <a:ext cx="53340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xmlns="" id="{7E570C30-F22C-48A0-7EE3-3910723A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CC0066"/>
                </a:solidFill>
                <a:latin typeface="Times New Roman" panose="02020603050405020304" pitchFamily="18" charset="0"/>
              </a:rPr>
              <a:t>O .  S .</a:t>
            </a:r>
            <a:endParaRPr lang="en-US" altLang="en-US" sz="3200" b="1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8181" name="Picture 5" descr="122-2293_IMG">
            <a:extLst>
              <a:ext uri="{FF2B5EF4-FFF2-40B4-BE49-F238E27FC236}">
                <a16:creationId xmlns:a16="http://schemas.microsoft.com/office/drawing/2014/main" xmlns="" id="{B35D5609-2D0E-E450-6124-60B98D28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47800"/>
            <a:ext cx="1704975" cy="21336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182" name="Picture 6" descr="122-2269_IMG">
            <a:extLst>
              <a:ext uri="{FF2B5EF4-FFF2-40B4-BE49-F238E27FC236}">
                <a16:creationId xmlns:a16="http://schemas.microsoft.com/office/drawing/2014/main" xmlns="" id="{3DEE0793-3653-2793-522C-4EE5080F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13000"/>
            <a:ext cx="1371600" cy="11684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8183" name="Text Box 7">
            <a:extLst>
              <a:ext uri="{FF2B5EF4-FFF2-40B4-BE49-F238E27FC236}">
                <a16:creationId xmlns:a16="http://schemas.microsoft.com/office/drawing/2014/main" xmlns="" id="{B2ACAD2A-19A5-AE9A-E047-1CA40F1F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566864"/>
            <a:ext cx="19812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LENGTH=19MM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.05/20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.06/30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.06/40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.07/50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.08/60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.08/80</a:t>
            </a:r>
          </a:p>
        </p:txBody>
      </p:sp>
      <p:sp>
        <p:nvSpPr>
          <p:cNvPr id="178184" name="Text Box 8">
            <a:extLst>
              <a:ext uri="{FF2B5EF4-FFF2-40B4-BE49-F238E27FC236}">
                <a16:creationId xmlns:a16="http://schemas.microsoft.com/office/drawing/2014/main" xmlns="" id="{BA099C08-3E9E-1EF7-E011-30CB82AF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CC0066"/>
                </a:solidFill>
                <a:latin typeface="Times New Roman" panose="02020603050405020304" pitchFamily="18" charset="0"/>
              </a:rPr>
              <a:t>.06 / 6% TAPER</a:t>
            </a:r>
            <a:endParaRPr lang="en-US" altLang="en-US" sz="3200" b="1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8185" name="Picture 9" descr="122-2286_IMG">
            <a:extLst>
              <a:ext uri="{FF2B5EF4-FFF2-40B4-BE49-F238E27FC236}">
                <a16:creationId xmlns:a16="http://schemas.microsoft.com/office/drawing/2014/main" xmlns="" id="{064F35C4-F37E-4CA6-BE0C-88DAF86A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724401"/>
            <a:ext cx="1389063" cy="169862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186" name="Picture 10" descr="122-2283_IMGa">
            <a:extLst>
              <a:ext uri="{FF2B5EF4-FFF2-40B4-BE49-F238E27FC236}">
                <a16:creationId xmlns:a16="http://schemas.microsoft.com/office/drawing/2014/main" xmlns="" id="{A84FC8A0-6319-EE5F-0D85-571FF054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967288"/>
            <a:ext cx="1222375" cy="1281112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8187" name="Text Box 11">
            <a:extLst>
              <a:ext uri="{FF2B5EF4-FFF2-40B4-BE49-F238E27FC236}">
                <a16:creationId xmlns:a16="http://schemas.microsoft.com/office/drawing/2014/main" xmlns="" id="{71F353B7-80FA-8914-8C0D-A74E671C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0"/>
            <a:ext cx="243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LENGTH = 21/25MM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SIZE = 15-40</a:t>
            </a:r>
          </a:p>
          <a:p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78188" name="Rectangle 12">
            <a:extLst>
              <a:ext uri="{FF2B5EF4-FFF2-40B4-BE49-F238E27FC236}">
                <a16:creationId xmlns:a16="http://schemas.microsoft.com/office/drawing/2014/main" xmlns="" id="{2F14F638-DFBD-455F-7F8E-B4E8D08A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762000"/>
            <a:ext cx="3429000" cy="548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8189" name="Text Box 13">
            <a:extLst>
              <a:ext uri="{FF2B5EF4-FFF2-40B4-BE49-F238E27FC236}">
                <a16:creationId xmlns:a16="http://schemas.microsoft.com/office/drawing/2014/main" xmlns="" id="{615345BA-D0BA-C758-A035-A8ACE040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1117601"/>
            <a:ext cx="3319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CC0066"/>
                </a:solidFill>
                <a:latin typeface="Times New Roman" panose="02020603050405020304" pitchFamily="18" charset="0"/>
              </a:rPr>
              <a:t>.04 / 4% TAPER</a:t>
            </a:r>
          </a:p>
        </p:txBody>
      </p:sp>
      <p:pic>
        <p:nvPicPr>
          <p:cNvPr id="178190" name="Picture 14" descr="122-2292_IMG">
            <a:extLst>
              <a:ext uri="{FF2B5EF4-FFF2-40B4-BE49-F238E27FC236}">
                <a16:creationId xmlns:a16="http://schemas.microsoft.com/office/drawing/2014/main" xmlns="" id="{4B2A7B84-EEE9-7DFA-6527-C6F6FBC9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1" y="3743326"/>
            <a:ext cx="1724025" cy="220027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191" name="Picture 15" descr="122-2274_IMG">
            <a:extLst>
              <a:ext uri="{FF2B5EF4-FFF2-40B4-BE49-F238E27FC236}">
                <a16:creationId xmlns:a16="http://schemas.microsoft.com/office/drawing/2014/main" xmlns="" id="{BBD1FE60-B120-5BFC-A112-3EE8A5B0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800600"/>
            <a:ext cx="1311275" cy="11176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8192" name="Text Box 16">
            <a:extLst>
              <a:ext uri="{FF2B5EF4-FFF2-40B4-BE49-F238E27FC236}">
                <a16:creationId xmlns:a16="http://schemas.microsoft.com/office/drawing/2014/main" xmlns="" id="{1302B8F2-0B5E-ACF2-D0CD-00F759FD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9" y="2432050"/>
            <a:ext cx="2276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LENGTH = 21/25/31MM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SIZE = 15-40/45-90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xmlns="" id="{7140BE41-DA6E-AA25-2512-3932D4C82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PROFILE</a:t>
            </a:r>
          </a:p>
        </p:txBody>
      </p:sp>
    </p:spTree>
  </p:cSld>
  <p:clrMapOvr>
    <a:masterClrMapping/>
  </p:clrMapOvr>
  <p:transition spd="med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D767D93-3BF0-A399-D513-D28359B61306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3733801"/>
          <a:ext cx="6096000" cy="2054225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latin typeface="+mn-lt"/>
                          <a:ea typeface="Calibri"/>
                          <a:cs typeface="Times New Roman"/>
                        </a:rPr>
                        <a:t>Modified</a:t>
                      </a:r>
                      <a:r>
                        <a:rPr lang="en-GB" sz="1900" baseline="0" dirty="0">
                          <a:latin typeface="+mn-lt"/>
                          <a:ea typeface="Calibri"/>
                          <a:cs typeface="Times New Roman"/>
                        </a:rPr>
                        <a:t> U- Blade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Rounded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+mn-lt"/>
                          <a:ea typeface="Calibri"/>
                          <a:cs typeface="Times New Roman"/>
                        </a:rPr>
                        <a:t>RPM</a:t>
                      </a:r>
                      <a:endParaRPr lang="en-US" sz="1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latin typeface="+mn-lt"/>
                          <a:ea typeface="Calibri"/>
                          <a:cs typeface="Times New Roman"/>
                        </a:rPr>
                        <a:t>150-350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AFD69E8A-6FED-1761-F79F-57BC5A26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1"/>
            <a:ext cx="4572000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PROFILE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>
            <a:extLst>
              <a:ext uri="{FF2B5EF4-FFF2-40B4-BE49-F238E27FC236}">
                <a16:creationId xmlns:a16="http://schemas.microsoft.com/office/drawing/2014/main" xmlns="" id="{8F46E447-8D9F-204B-FC1E-7F3F7B5492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7400" y="762000"/>
            <a:ext cx="4857750" cy="3276600"/>
          </a:xfrm>
          <a:noFill/>
        </p:spPr>
      </p:pic>
      <p:sp>
        <p:nvSpPr>
          <p:cNvPr id="180227" name="Text Box 2">
            <a:extLst>
              <a:ext uri="{FF2B5EF4-FFF2-40B4-BE49-F238E27FC236}">
                <a16:creationId xmlns:a16="http://schemas.microsoft.com/office/drawing/2014/main" xmlns="" id="{ED305526-295E-F9CD-A5CF-B95430FE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963"/>
          </a:xfrm>
          <a:prstGeom prst="rect">
            <a:avLst/>
          </a:prstGeom>
          <a:solidFill>
            <a:srgbClr val="33C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Pow-R System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7CA3B3C-94A5-F638-B48E-B347429EF0B1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4343401"/>
          <a:ext cx="6096000" cy="2054225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/>
                        <a:t>triangular passive flute design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Non-cutting  “R” bullet tip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+mn-lt"/>
                          <a:ea typeface="Calibri"/>
                          <a:cs typeface="Times New Roman"/>
                        </a:rPr>
                        <a:t>RPM</a:t>
                      </a:r>
                      <a:endParaRPr lang="en-US" sz="1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80254" name="Picture 4">
            <a:extLst>
              <a:ext uri="{FF2B5EF4-FFF2-40B4-BE49-F238E27FC236}">
                <a16:creationId xmlns:a16="http://schemas.microsoft.com/office/drawing/2014/main" xmlns="" id="{2B76CFC8-D8C5-0D59-BE04-F19F292C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1" y="914400"/>
            <a:ext cx="2613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3E2CBD49-2BEC-2F53-26D6-EE741AF7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HERO 642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1B2575B-BB4F-C977-B7C3-2B31D496F3C0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3733801"/>
          <a:ext cx="6096000" cy="2054225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latin typeface="+mn-lt"/>
                          <a:ea typeface="Calibri"/>
                          <a:cs typeface="Times New Roman"/>
                        </a:rPr>
                        <a:t>Triple Helix Three Edges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latin typeface="+mn-lt"/>
                          <a:ea typeface="Calibri"/>
                          <a:cs typeface="Times New Roman"/>
                        </a:rPr>
                        <a:t>Non-Cutting</a:t>
                      </a:r>
                      <a:r>
                        <a:rPr lang="en-GB" sz="1900" baseline="0" dirty="0">
                          <a:latin typeface="+mn-lt"/>
                          <a:ea typeface="Calibri"/>
                          <a:cs typeface="Times New Roman"/>
                        </a:rPr>
                        <a:t> Passive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+mn-lt"/>
                          <a:ea typeface="Calibri"/>
                          <a:cs typeface="Times New Roman"/>
                        </a:rPr>
                        <a:t>RPM</a:t>
                      </a:r>
                      <a:endParaRPr lang="en-US" sz="1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latin typeface="+mn-lt"/>
                          <a:ea typeface="Calibri"/>
                          <a:cs typeface="Times New Roman"/>
                        </a:rPr>
                        <a:t>300-600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81279" name="Picture 1">
            <a:extLst>
              <a:ext uri="{FF2B5EF4-FFF2-40B4-BE49-F238E27FC236}">
                <a16:creationId xmlns:a16="http://schemas.microsoft.com/office/drawing/2014/main" xmlns="" id="{4ABE10AA-DE04-755B-2285-203E5CED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42672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EF0B5-1A85-DE36-5971-01E8EAF4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Additions to the FKG Race System</a:t>
            </a:r>
            <a:endParaRPr lang="en-US" dirty="0"/>
          </a:p>
        </p:txBody>
      </p:sp>
      <p:sp>
        <p:nvSpPr>
          <p:cNvPr id="182275" name="Content Placeholder 2">
            <a:extLst>
              <a:ext uri="{FF2B5EF4-FFF2-40B4-BE49-F238E27FC236}">
                <a16:creationId xmlns:a16="http://schemas.microsoft.com/office/drawing/2014/main" xmlns="" id="{1409C09F-6C7D-5B6E-3FE0-DD3BDCCC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NiTi S-Apex</a:t>
            </a:r>
          </a:p>
          <a:p>
            <a:endParaRPr lang="en-GB" altLang="en-US"/>
          </a:p>
          <a:p>
            <a:r>
              <a:rPr lang="en-GB" altLang="en-US"/>
              <a:t>Breaking point designed at the junction og working end &amp; shank</a:t>
            </a:r>
            <a:endParaRPr lang="en-US" altLang="en-US"/>
          </a:p>
        </p:txBody>
      </p:sp>
      <p:pic>
        <p:nvPicPr>
          <p:cNvPr id="182276" name="Picture 2" descr="E:\ROHEET FOLDERS\Endo instruments\INSTRUMENT pics\Sapex_shema_03.gif">
            <a:extLst>
              <a:ext uri="{FF2B5EF4-FFF2-40B4-BE49-F238E27FC236}">
                <a16:creationId xmlns:a16="http://schemas.microsoft.com/office/drawing/2014/main" xmlns="" id="{1436887E-8BEB-0EF4-3620-A4413C1E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505200"/>
            <a:ext cx="68691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6259C18-9D01-2D1F-0E57-6E352BC52262}"/>
              </a:ext>
            </a:extLst>
          </p:cNvPr>
          <p:cNvCxnSpPr/>
          <p:nvPr/>
        </p:nvCxnSpPr>
        <p:spPr>
          <a:xfrm rot="5400000">
            <a:off x="6096000" y="3505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92B302C9-0BDB-7B29-1E6D-1A9EE3D4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048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K3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31FFDBA-984C-B80D-EDB5-157F6C6F1D89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4038600"/>
          <a:ext cx="6096000" cy="2579688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latin typeface="Times New Roman"/>
                          <a:ea typeface="Times New Roman"/>
                          <a:cs typeface="Times New Roman"/>
                        </a:rPr>
                        <a:t>Assymetrical</a:t>
                      </a: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 three</a:t>
                      </a: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 Edges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+mn-lt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Non-Cutting Safety Tip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>
                          <a:latin typeface="Calibri"/>
                          <a:ea typeface="Calibri"/>
                          <a:cs typeface="Times New Roman"/>
                        </a:rPr>
                        <a:t>RPM</a:t>
                      </a:r>
                      <a:endParaRPr lang="en-US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Calibri"/>
                          <a:ea typeface="Calibri"/>
                          <a:cs typeface="Times New Roman"/>
                        </a:rPr>
                        <a:t>300-350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583" y="1841863"/>
            <a:ext cx="11447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Standardization of Instruments given by Ingle and Levine </a:t>
            </a:r>
          </a:p>
          <a:p>
            <a:r>
              <a:rPr lang="en-US" dirty="0" smtClean="0"/>
              <a:t>Classification of Endodontic Instruments </a:t>
            </a:r>
          </a:p>
          <a:p>
            <a:r>
              <a:rPr lang="en-US" dirty="0" smtClean="0"/>
              <a:t>Group I Hand-operated Instruments </a:t>
            </a:r>
          </a:p>
          <a:p>
            <a:r>
              <a:rPr lang="en-US" dirty="0" smtClean="0"/>
              <a:t>Files </a:t>
            </a:r>
          </a:p>
          <a:p>
            <a:r>
              <a:rPr lang="en-US" dirty="0" smtClean="0"/>
              <a:t>Group II Low Speed Instruments with Latch-Type Design </a:t>
            </a:r>
          </a:p>
          <a:p>
            <a:r>
              <a:rPr lang="en-US" dirty="0" smtClean="0"/>
              <a:t>Group III Engine-Driven Instruments </a:t>
            </a:r>
          </a:p>
          <a:p>
            <a:r>
              <a:rPr lang="en-US" dirty="0" smtClean="0"/>
              <a:t>Generations of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First Generation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Second Generation </a:t>
            </a:r>
          </a:p>
          <a:p>
            <a:r>
              <a:rPr lang="en-US" dirty="0" smtClean="0"/>
              <a:t>Third Generation Files </a:t>
            </a:r>
          </a:p>
          <a:p>
            <a:r>
              <a:rPr lang="en-US" dirty="0" smtClean="0"/>
              <a:t>Fourth Generation Reciprocating Instruments </a:t>
            </a:r>
          </a:p>
          <a:p>
            <a:r>
              <a:rPr lang="en-US" dirty="0" smtClean="0"/>
              <a:t>Fifth Generation Instruments </a:t>
            </a:r>
          </a:p>
          <a:p>
            <a:r>
              <a:rPr lang="en-US" dirty="0" smtClean="0"/>
              <a:t>Scout Race Files</a:t>
            </a:r>
          </a:p>
          <a:p>
            <a:r>
              <a:rPr lang="en-US" dirty="0" smtClean="0"/>
              <a:t>Group IV Sonics and </a:t>
            </a:r>
            <a:r>
              <a:rPr lang="en-US" dirty="0" err="1" smtClean="0"/>
              <a:t>Ultrasonics</a:t>
            </a:r>
            <a:r>
              <a:rPr lang="en-US" dirty="0" smtClean="0"/>
              <a:t> in </a:t>
            </a:r>
            <a:r>
              <a:rPr lang="en-US" dirty="0" err="1" smtClean="0"/>
              <a:t>Endodontics</a:t>
            </a:r>
            <a:endParaRPr lang="en-US" dirty="0" smtClean="0"/>
          </a:p>
          <a:p>
            <a:r>
              <a:rPr lang="en-US" dirty="0" smtClean="0"/>
              <a:t>Sonic </a:t>
            </a:r>
            <a:r>
              <a:rPr lang="en-US" dirty="0" err="1" smtClean="0"/>
              <a:t>Handpiece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Instrument Deformation and Breakage</a:t>
            </a:r>
          </a:p>
          <a:p>
            <a:r>
              <a:rPr lang="en-US" dirty="0" smtClean="0"/>
              <a:t>Instruments Used for Filling Root Canals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Content Placeholder 1">
            <a:extLst>
              <a:ext uri="{FF2B5EF4-FFF2-40B4-BE49-F238E27FC236}">
                <a16:creationId xmlns:a16="http://schemas.microsoft.com/office/drawing/2014/main" xmlns="" id="{E9A05F2E-DC47-0C6B-1369-E98F6B49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/>
              <a:t>Electropolishing results in distinct improvement of the surface composition and properties of NiTi instruments and produces a surface layer free of organic and inorganic contaminants.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800"/>
          </a:p>
          <a:p>
            <a:pPr>
              <a:buFont typeface="Wingdings 3" panose="05040102010807070707" pitchFamily="18" charset="2"/>
              <a:buNone/>
            </a:pPr>
            <a:endParaRPr lang="en-US" altLang="en-US" sz="18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Surface properties of nickel-titanium rotary Instruments ENDO 2007;1(1):45-52</a:t>
            </a:r>
          </a:p>
          <a:p>
            <a:pPr>
              <a:buFont typeface="Wingdings 3" panose="05040102010807070707" pitchFamily="18" charset="2"/>
              <a:buNone/>
            </a:pPr>
            <a:r>
              <a:rPr lang="it-IT" altLang="en-US" sz="1800"/>
              <a:t>Antonio Bonaccorso, Teresa Roberta Tripi, Giuseppe Cantatore, Guglielmo Guido Condorelli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xmlns="" id="{2394737A-2E3E-1840-577F-E8262C4F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lgerian" pitchFamily="82" charset="0"/>
              </a:rPr>
              <a:t>                       TAKE HOME MESSAGE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xmlns="" id="{B53B1C5F-668C-0A80-9BBF-5F4DAD104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dirty="0"/>
              <a:t>    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From a biological perspective, root canal treatment is directed toward the elimination of micro-organisms from the root canal system and the prevention of reinfection. </a:t>
            </a:r>
            <a:endParaRPr lang="en-US" sz="2400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Technological advances in the form of rotary </a:t>
            </a:r>
            <a:r>
              <a:rPr lang="en-US" sz="2400" b="0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NiTi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instruments have led to dramatic improvements in the ability to shape root canals with potentially fewer procedural complications.</a:t>
            </a:r>
            <a:endParaRPr lang="en-US" altLang="en-US" sz="3600" b="1" dirty="0">
              <a:solidFill>
                <a:srgbClr val="A2412E"/>
              </a:solidFill>
            </a:endParaRPr>
          </a:p>
        </p:txBody>
      </p:sp>
      <p:pic>
        <p:nvPicPr>
          <p:cNvPr id="62468" name="Picture 4" descr="C:\Users\singh\Desktop\my folder 1\my seminars\3rd year seminars\smear layer\0507_Ruddle_Figure9b.jpg">
            <a:extLst>
              <a:ext uri="{FF2B5EF4-FFF2-40B4-BE49-F238E27FC236}">
                <a16:creationId xmlns:a16="http://schemas.microsoft.com/office/drawing/2014/main" xmlns="" id="{1534D1AD-E362-187B-9336-4EDA9551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F8BB414F-A9FB-C0BD-6E84-FEC2B2ED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QUESTIONS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xmlns="" id="{06CDC407-BDA0-4353-3EF6-2DEA01F87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What are GG burs?</a:t>
            </a:r>
          </a:p>
          <a:p>
            <a:r>
              <a:rPr lang="en-IN" altLang="en-US" dirty="0"/>
              <a:t>Give standardization of </a:t>
            </a:r>
            <a:r>
              <a:rPr lang="en-IN" altLang="en-US"/>
              <a:t>rotary instrument</a:t>
            </a:r>
            <a:r>
              <a:rPr lang="en-IN" altLang="en-US" dirty="0"/>
              <a:t>s</a:t>
            </a:r>
            <a:r>
              <a:rPr lang="en-IN" altLang="en-US"/>
              <a:t>?</a:t>
            </a:r>
            <a:endParaRPr lang="en-IN" altLang="en-US" dirty="0"/>
          </a:p>
          <a:p>
            <a:pPr marL="0" indent="0">
              <a:buNone/>
            </a:pPr>
            <a:endParaRPr lang="en-IN" altLang="en-US" dirty="0"/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xmlns="" id="{E92ADA08-69C9-58EE-50DB-5DA29E16B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Times New Roman" pitchFamily="18" charset="0"/>
              </a:rPr>
              <a:t>REFERENCES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xmlns="" id="{FB2FD848-C907-AC3E-05BC-915CCC64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Practice 11</a:t>
            </a:r>
            <a:r>
              <a:rPr lang="en-US" altLang="en-US" sz="2400" baseline="30000"/>
              <a:t>th</a:t>
            </a:r>
            <a:r>
              <a:rPr lang="en-US" altLang="en-US" sz="2400"/>
              <a:t>  Edn. Grossman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Pathways Of The Pulp 6</a:t>
            </a:r>
            <a:r>
              <a:rPr lang="en-US" altLang="en-US" sz="2400" baseline="30000"/>
              <a:t>th</a:t>
            </a:r>
            <a:r>
              <a:rPr lang="en-US" altLang="en-US" sz="2400"/>
              <a:t>  Edn. &amp; 9</a:t>
            </a:r>
            <a:r>
              <a:rPr lang="en-US" altLang="en-US" sz="2400" baseline="30000"/>
              <a:t>th </a:t>
            </a:r>
            <a:r>
              <a:rPr lang="en-US" altLang="en-US" sz="2400"/>
              <a:t> Edn. Cohen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Vol 1 Arnaldo Castellucci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Ingle 5</a:t>
            </a:r>
            <a:r>
              <a:rPr lang="en-GB" altLang="en-US" sz="2400" baseline="30000"/>
              <a:t>th</a:t>
            </a:r>
            <a:r>
              <a:rPr lang="en-GB" altLang="en-US" sz="2400"/>
              <a:t> Edn.</a:t>
            </a:r>
            <a:endParaRPr lang="en-US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Text book of Endodontology Bergenholtz Reitz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Therapy Weine 5</a:t>
            </a:r>
            <a:r>
              <a:rPr lang="en-US" altLang="en-US" sz="2400" baseline="30000"/>
              <a:t>th</a:t>
            </a:r>
            <a:r>
              <a:rPr lang="en-US" altLang="en-US" sz="2400"/>
              <a:t> Edition</a:t>
            </a:r>
            <a:endParaRPr lang="en-GB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Endodontics William Johnson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Principles and practice of Endodontics- Walton &amp;Torabinejad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Microsurgery in Endodontics Syngcuk Kim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Textbook of Endodontics Nisha Garg Amit Garg </a:t>
            </a:r>
            <a:endParaRPr lang="en-US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452756-FA03-E784-817E-523E5880B79C}"/>
              </a:ext>
            </a:extLst>
          </p:cNvPr>
          <p:cNvSpPr/>
          <p:nvPr/>
        </p:nvSpPr>
        <p:spPr>
          <a:xfrm>
            <a:off x="2676331" y="1656184"/>
            <a:ext cx="6700934" cy="2458616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90306"/>
                </a:solidFill>
                <a:latin typeface="Lucida Calligraphy" pitchFamily="66" charset="0"/>
              </a:rPr>
              <a:t>THANKYOU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56ADCF7-9963-1E48-01D8-AE5409E5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KERR ENGINE DRILLS (1912)</a:t>
            </a:r>
            <a:endParaRPr lang="en-US" dirty="0"/>
          </a:p>
        </p:txBody>
      </p:sp>
      <p:pic>
        <p:nvPicPr>
          <p:cNvPr id="160771" name="Picture 2">
            <a:extLst>
              <a:ext uri="{FF2B5EF4-FFF2-40B4-BE49-F238E27FC236}">
                <a16:creationId xmlns:a16="http://schemas.microsoft.com/office/drawing/2014/main" xmlns="" id="{CB8C98A8-C321-5B22-66D4-8C2A2AAD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1"/>
            <a:ext cx="40576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FFA2C1F2-10D2-7FED-61F1-4833D48FE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7244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</a:rPr>
              <a:t>GATES-GLIDDEN BURS</a:t>
            </a:r>
            <a:r>
              <a:rPr lang="en-US" sz="4000" dirty="0">
                <a:latin typeface="Times New Roman" pitchFamily="18" charset="0"/>
              </a:rPr>
              <a:t> :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xmlns="" id="{29247480-6CF8-FFED-E613-F26A338DCF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685801"/>
            <a:ext cx="4038600" cy="5440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It has a bud shaped cutting point mounted on a fine shaft  attached to latch type shank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bud  has a fine blunt tip  which acts as a path finder within the root canal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Fracture occur at the junction of the shaft with the shank facilitating its removal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Made in stainless steel or nickel titanium  and are available in various lengths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 and bur diameter ranges from 0.5-1.5mm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161796" name="Picture 6" descr="94">
            <a:extLst>
              <a:ext uri="{FF2B5EF4-FFF2-40B4-BE49-F238E27FC236}">
                <a16:creationId xmlns:a16="http://schemas.microsoft.com/office/drawing/2014/main" xmlns="" id="{89E9E0AD-DF9E-CB5C-B445-8C8584AED1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39" t="76897" r="22430" b="1610"/>
          <a:stretch>
            <a:fillRect/>
          </a:stretch>
        </p:blipFill>
        <p:spPr>
          <a:xfrm>
            <a:off x="6654800" y="1981200"/>
            <a:ext cx="3073400" cy="38862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xmlns="" id="{EE57F136-F2EC-2E5D-0F3A-89576EB85A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457200"/>
            <a:ext cx="8382000" cy="1371600"/>
          </a:xfrm>
        </p:spPr>
        <p:txBody>
          <a:bodyPr/>
          <a:lstStyle/>
          <a:p>
            <a:pPr eaLnBrk="1" hangingPunct="1"/>
            <a:r>
              <a:rPr lang="en-US" altLang="en-US" sz="2400"/>
              <a:t>There are 6 sizes each bur is  marked on the latch attachment portion of the instrument  with an indented strip  to indicate the size.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aphicFrame>
        <p:nvGraphicFramePr>
          <p:cNvPr id="313433" name="Group 89">
            <a:extLst>
              <a:ext uri="{FF2B5EF4-FFF2-40B4-BE49-F238E27FC236}">
                <a16:creationId xmlns:a16="http://schemas.microsoft.com/office/drawing/2014/main" xmlns="" id="{68D9CEB9-25E9-5FF6-92C4-A05A19B851B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828800" y="1905001"/>
          <a:ext cx="8382000" cy="3108480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Gates –Glidden drill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Instrument size in mm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Equivalent K-file size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#1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0.50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#2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0.70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70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#3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0.90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90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#4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1.10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#5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1.30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130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0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#6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1.50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291208-994A-1F27-B808-34FE8E1221EB}"/>
              </a:ext>
            </a:extLst>
          </p:cNvPr>
          <p:cNvSpPr/>
          <p:nvPr/>
        </p:nvSpPr>
        <p:spPr>
          <a:xfrm>
            <a:off x="1905000" y="1028701"/>
            <a:ext cx="8458200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2000" b="1" dirty="0">
              <a:latin typeface="Arial" charset="0"/>
            </a:endParaRPr>
          </a:p>
          <a:p>
            <a:pPr>
              <a:defRPr/>
            </a:pPr>
            <a:endParaRPr lang="en-US" sz="2000" b="1" dirty="0">
              <a:latin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latin typeface="Arial" charset="0"/>
              </a:rPr>
              <a:t>Cunningham –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NiTi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files were more effective in maintaining the original canal path</a:t>
            </a:r>
            <a:r>
              <a:rPr lang="en-US" sz="2000" dirty="0">
                <a:latin typeface="Arial" charset="0"/>
              </a:rPr>
              <a:t> of curved root canals when apical preparation was enlarged beyond #30.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</a:rPr>
              <a:t>2. Walker –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NiTi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files remained significantly more centered </a:t>
            </a:r>
            <a:r>
              <a:rPr lang="en-US" sz="2000" dirty="0">
                <a:latin typeface="Arial" charset="0"/>
              </a:rPr>
              <a:t>&amp;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demonstrated less apical transportation than </a:t>
            </a:r>
            <a:r>
              <a:rPr lang="en-US" dirty="0">
                <a:latin typeface="Arial" charset="0"/>
              </a:rPr>
              <a:t>stainless steel files </a:t>
            </a:r>
            <a:r>
              <a:rPr lang="en-US" sz="2000" dirty="0">
                <a:latin typeface="Arial" charset="0"/>
              </a:rPr>
              <a:t>at size 25.</a:t>
            </a:r>
          </a:p>
          <a:p>
            <a:pPr>
              <a:defRPr/>
            </a:pPr>
            <a:r>
              <a:rPr lang="en-US" sz="2000" dirty="0">
                <a:latin typeface="Arial" charset="0"/>
              </a:rPr>
              <a:t>	When preparation continued to size 40 with step back, 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No Significant  Difference</a:t>
            </a:r>
            <a:r>
              <a:rPr lang="en-US" sz="2000" dirty="0">
                <a:latin typeface="Arial" charset="0"/>
              </a:rPr>
              <a:t> in transportation apically or coronally</a:t>
            </a: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</a:rPr>
              <a:t>3. </a:t>
            </a:r>
            <a:r>
              <a:rPr lang="en-US" sz="2000" dirty="0" err="1">
                <a:latin typeface="Arial" charset="0"/>
              </a:rPr>
              <a:t>Zmener</a:t>
            </a:r>
            <a:r>
              <a:rPr lang="en-US" sz="2000" dirty="0">
                <a:latin typeface="Arial" charset="0"/>
              </a:rPr>
              <a:t> – </a:t>
            </a:r>
            <a:r>
              <a:rPr lang="en-US" sz="2000" dirty="0" err="1">
                <a:latin typeface="Arial" charset="0"/>
              </a:rPr>
              <a:t>NiTi</a:t>
            </a:r>
            <a:r>
              <a:rPr lang="en-US" sz="2000" dirty="0">
                <a:latin typeface="Arial" charset="0"/>
              </a:rPr>
              <a:t> files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prepared more centered and tapered </a:t>
            </a:r>
            <a:r>
              <a:rPr lang="en-US" sz="2000" dirty="0">
                <a:latin typeface="Arial" charset="0"/>
              </a:rPr>
              <a:t>preparations than conventional K-files.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816060F-288C-60C0-F4A4-3206DB94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4638"/>
            <a:ext cx="8839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/>
              <a:t>Hand Stainless Steel Files v/s </a:t>
            </a:r>
            <a:br>
              <a:rPr lang="en-US" sz="3600" dirty="0"/>
            </a:br>
            <a:r>
              <a:rPr lang="en-US" sz="3600" dirty="0"/>
              <a:t>Hand </a:t>
            </a:r>
            <a:r>
              <a:rPr lang="en-US" sz="3600" dirty="0" err="1"/>
              <a:t>NiTi</a:t>
            </a:r>
            <a:r>
              <a:rPr lang="en-US" sz="3600" dirty="0"/>
              <a:t> Instruments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7B892B0-5FE2-2538-A4B6-17980F79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Wingdings 3" panose="05040102010807070707" pitchFamily="18" charset="2"/>
              <a:buAutoNum type="arabicPeriod"/>
              <a:defRPr/>
            </a:pPr>
            <a:r>
              <a:rPr lang="en-US" dirty="0"/>
              <a:t>Baumgartner – </a:t>
            </a:r>
            <a:r>
              <a:rPr lang="en-US" dirty="0" err="1"/>
              <a:t>Lightspeed</a:t>
            </a:r>
            <a:r>
              <a:rPr lang="en-US" dirty="0"/>
              <a:t> and Profile were faster and </a:t>
            </a:r>
            <a:r>
              <a:rPr lang="en-US" dirty="0">
                <a:solidFill>
                  <a:srgbClr val="FF0000"/>
                </a:solidFill>
              </a:rPr>
              <a:t>stayed centered better </a:t>
            </a:r>
            <a:r>
              <a:rPr lang="en-US" dirty="0"/>
              <a:t>than stainless steel hand files.</a:t>
            </a:r>
          </a:p>
          <a:p>
            <a:pPr marL="623887" indent="-514350">
              <a:buFont typeface="Wingdings 3" panose="05040102010807070707" pitchFamily="18" charset="2"/>
              <a:buAutoNum type="arabicPeriod"/>
              <a:defRPr/>
            </a:pPr>
            <a:endParaRPr lang="en-US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dirty="0"/>
              <a:t>2. Toda – Rotary files were </a:t>
            </a:r>
            <a:r>
              <a:rPr lang="en-US" dirty="0">
                <a:solidFill>
                  <a:srgbClr val="FF0000"/>
                </a:solidFill>
              </a:rPr>
              <a:t>faster and decreased undesirable outcomes</a:t>
            </a:r>
            <a:r>
              <a:rPr lang="en-US" dirty="0"/>
              <a:t> such as zip, elbow or ledge.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dirty="0"/>
              <a:t>3. Messer – Rotary instrumentation may </a:t>
            </a:r>
            <a:r>
              <a:rPr lang="en-US" dirty="0">
                <a:solidFill>
                  <a:srgbClr val="FF0000"/>
                </a:solidFill>
              </a:rPr>
              <a:t>produce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better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canal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shape</a:t>
            </a:r>
            <a:r>
              <a:rPr lang="en-US" dirty="0"/>
              <a:t> versus stainless steel by reducing procedural errors.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0A11DC0-682A-8AF0-8B63-0E86CEE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Hand Stainless Steel Files v/s Rotary </a:t>
            </a:r>
            <a:r>
              <a:rPr lang="en-US" dirty="0" err="1"/>
              <a:t>NiTi</a:t>
            </a:r>
            <a:r>
              <a:rPr lang="en-US" dirty="0"/>
              <a:t> Instruments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>
            <a:extLst>
              <a:ext uri="{FF2B5EF4-FFF2-40B4-BE49-F238E27FC236}">
                <a16:creationId xmlns:a16="http://schemas.microsoft.com/office/drawing/2014/main" xmlns="" id="{6BA2E02E-1E9D-7726-AF5D-CDCF71A87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</a:rPr>
              <a:t>ROTARY INSTRUMENTS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xmlns="" id="{79DEC8CE-0308-9E8B-52D4-5470210C5B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19200"/>
            <a:ext cx="8534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STANDARDIZATION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Before 1958, endodontic instruments were manufactured according to the whim of manufacturers with no definite specifications. </a:t>
            </a:r>
          </a:p>
          <a:p>
            <a:endParaRPr lang="en-US" altLang="en-US"/>
          </a:p>
          <a:p>
            <a:r>
              <a:rPr lang="en-US" altLang="en-US"/>
              <a:t>In 1958, Ingle and Levine first proposed a standardization criteria.</a:t>
            </a:r>
          </a:p>
        </p:txBody>
      </p:sp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1148</Words>
  <Application>Microsoft Office PowerPoint</Application>
  <PresentationFormat>Custom</PresentationFormat>
  <Paragraphs>240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RUNGTA COLLEGE OF DENTAL SCIENCES AND RESEARCH</vt:lpstr>
      <vt:lpstr>Specific learning Objectives </vt:lpstr>
      <vt:lpstr>Content</vt:lpstr>
      <vt:lpstr>KERR ENGINE DRILLS (1912)</vt:lpstr>
      <vt:lpstr>GATES-GLIDDEN BURS :</vt:lpstr>
      <vt:lpstr>Slide 6</vt:lpstr>
      <vt:lpstr>Hand Stainless Steel Files v/s  Hand NiTi Instruments</vt:lpstr>
      <vt:lpstr>Hand Stainless Steel Files v/s Rotary NiTi Instruments</vt:lpstr>
      <vt:lpstr>ROTARY INSTRUMENTS</vt:lpstr>
      <vt:lpstr>Rotary instruments</vt:lpstr>
      <vt:lpstr>Slide 11</vt:lpstr>
      <vt:lpstr>Slide 12</vt:lpstr>
      <vt:lpstr>Slide 13</vt:lpstr>
      <vt:lpstr>Slide 14</vt:lpstr>
      <vt:lpstr>Slide 15</vt:lpstr>
      <vt:lpstr>Slide 16</vt:lpstr>
      <vt:lpstr>INCREASED TAPER =INCREASED EFFICIENCY</vt:lpstr>
      <vt:lpstr>Crown-Down Tip Design and Shaping Teresa Ponce de Leon Del Bello,, Nancy Wang,, and James B. Roane, Journal Of Endodontics Vol. 29, NO. 8, August 2003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Additions to the FKG Race System</vt:lpstr>
      <vt:lpstr>Slide 29</vt:lpstr>
      <vt:lpstr>Slide 30</vt:lpstr>
      <vt:lpstr>                       TAKE HOME MESSAGE</vt:lpstr>
      <vt:lpstr>QUESTIONS</vt:lpstr>
      <vt:lpstr>REFERENCES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shalvi wadighare</dc:creator>
  <cp:lastModifiedBy>test</cp:lastModifiedBy>
  <cp:revision>4</cp:revision>
  <dcterms:created xsi:type="dcterms:W3CDTF">2023-04-18T05:54:13Z</dcterms:created>
  <dcterms:modified xsi:type="dcterms:W3CDTF">2023-04-18T08:49:57Z</dcterms:modified>
</cp:coreProperties>
</file>